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62" r:id="rId4"/>
    <p:sldId id="261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8" r:id="rId25"/>
    <p:sldId id="296" r:id="rId26"/>
    <p:sldId id="299" r:id="rId27"/>
    <p:sldId id="301" r:id="rId28"/>
    <p:sldId id="302" r:id="rId29"/>
    <p:sldId id="303" r:id="rId30"/>
    <p:sldId id="305" r:id="rId31"/>
    <p:sldId id="306" r:id="rId32"/>
    <p:sldId id="307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20" r:id="rId42"/>
    <p:sldId id="321" r:id="rId43"/>
    <p:sldId id="322" r:id="rId44"/>
    <p:sldId id="327" r:id="rId45"/>
    <p:sldId id="326" r:id="rId46"/>
    <p:sldId id="328" r:id="rId47"/>
    <p:sldId id="329" r:id="rId48"/>
    <p:sldId id="330" r:id="rId49"/>
    <p:sldId id="331" r:id="rId50"/>
    <p:sldId id="332" r:id="rId51"/>
    <p:sldId id="333" r:id="rId52"/>
    <p:sldId id="33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2" autoAdjust="0"/>
    <p:restoredTop sz="74615" autoAdjust="0"/>
  </p:normalViewPr>
  <p:slideViewPr>
    <p:cSldViewPr snapToGrid="0">
      <p:cViewPr varScale="1">
        <p:scale>
          <a:sx n="62" d="100"/>
          <a:sy n="62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Assumptions: shared feature space.</a:t>
            </a:r>
          </a:p>
          <a:p>
            <a:endParaRPr lang="en-US" dirty="0"/>
          </a:p>
          <a:p>
            <a:r>
              <a:rPr lang="en-US" dirty="0"/>
              <a:t>There are multiple ideas: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include aligning the source domain and target domain distributions, mapping between domains, separating normalization statistics, designing ensemble-based methods, or focusing on making the model target discriminative by moving the decision boundary into regions of lower data density. In addition, others have explored combinations of these approaches.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88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95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IoU =TP</a:t>
            </a:r>
            <a:r>
              <a:rPr lang="en-US" altLang="zh-CN" baseline="0" dirty="0"/>
              <a:t> / (</a:t>
            </a:r>
            <a:r>
              <a:rPr lang="en-US" altLang="zh-CN" dirty="0"/>
              <a:t>TP+FP+FN)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3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00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21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0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04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7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0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constructs valid image-label data in the target domain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{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𝑥_𝑔, 𝑦_𝑠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constructs valid image-label data in the target domain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83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3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9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12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38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92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89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60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propose different adaptation frameworks based on generation, each of them can address or alleviate some specific issues: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44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Compared with the previous methods by learning the domain-invariant features without considering</a:t>
            </a:r>
          </a:p>
          <a:p>
            <a:r>
              <a:rPr lang="en-US" altLang="zh-CN" dirty="0"/>
              <a:t>the spatial or category information, our generation-based method is more interpretable since we can directly visualize the generated images. </a:t>
            </a:r>
          </a:p>
          <a:p>
            <a:endParaRPr lang="en-US" altLang="zh-CN" dirty="0"/>
          </a:p>
          <a:p>
            <a:r>
              <a:rPr lang="en-US" altLang="zh-CN" dirty="0"/>
              <a:t>On the other hand, our method does not have impacts on the extracted features of task predictor</a:t>
            </a:r>
          </a:p>
          <a:p>
            <a:r>
              <a:rPr lang="en-US" altLang="zh-CN" dirty="0"/>
              <a:t>during the generation or adaptation. Therefore, it will not destroy the spatial information of middle features, which often delivery superior performance in the image semantic segmentation task.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7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3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75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56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7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7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3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charset="0"/>
                <a:cs typeface="Times New Roman" panose="020206030504050203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87000" y="10160"/>
            <a:ext cx="1905000" cy="152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Times New Roman" panose="02020603050405020304" charset="0"/>
          <a:ea typeface="+mj-ea"/>
          <a:cs typeface="Times New Roman" panose="020206030504050203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charset="0"/>
          <a:ea typeface="+mn-ea"/>
          <a:cs typeface="Times New Roman" panose="020206030504050203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charset="0"/>
          <a:ea typeface="+mn-ea"/>
          <a:cs typeface="Times New Roman" panose="020206030504050203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charset="0"/>
          <a:ea typeface="+mn-ea"/>
          <a:cs typeface="Times New Roman" panose="020206030504050203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charset="0"/>
          <a:ea typeface="+mn-ea"/>
          <a:cs typeface="Times New Roman" panose="020206030504050203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charset="0"/>
          <a:ea typeface="+mn-ea"/>
          <a:cs typeface="Times New Roman" panose="020206030504050203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854" y="1705610"/>
            <a:ext cx="11855656" cy="2139315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charset="0"/>
                <a:cs typeface="Times New Roman" panose="02020603050405020304" charset="0"/>
              </a:rPr>
              <a:t>Deep Unsupervised Domain Adaptation and its</a:t>
            </a:r>
            <a:br>
              <a:rPr lang="en-US" sz="480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4800" dirty="0">
                <a:latin typeface="Times New Roman" panose="02020603050405020304" charset="0"/>
                <a:cs typeface="Times New Roman" panose="02020603050405020304" charset="0"/>
              </a:rPr>
              <a:t>Application to Generative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3420" y="4185285"/>
            <a:ext cx="8367395" cy="1655445"/>
          </a:xfrm>
        </p:spPr>
        <p:txBody>
          <a:bodyPr/>
          <a:lstStyle/>
          <a:p>
            <a:pPr algn="r"/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LI Rui</a:t>
            </a:r>
          </a:p>
          <a:p>
            <a:pPr algn="r"/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City University of Hong Kong</a:t>
            </a:r>
          </a:p>
          <a:p>
            <a:pPr algn="r"/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ruili52-c@my.cityu.edu.hk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7599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1630"/>
            <a:ext cx="10514965" cy="46107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 to Domain Adaptation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Main Idea for Recent Adaptation Works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Proposed Works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Cross Domain Semantic Feature Learning via Adversarial Adaptation Networks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Simplified Unsupervised Image Translation for Semantic Segmentation Adaptation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Generating Target Image-Label Pairs for Unsupervised Domain Adaptation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Adaptation: Unsupervised Domain Adaptation without Source Data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Conclusions and Future Works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 for Domain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92435" cy="435165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Reduce the domain discrepancy</a:t>
            </a:r>
            <a:r>
              <a:rPr lang="en-US" dirty="0"/>
              <a:t> -- learning domain-invariant features (Feature-space alignment between two domains)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965" y="6356350"/>
            <a:ext cx="4114800" cy="365125"/>
          </a:xfrm>
        </p:spPr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Content Placeholder 5" descr="DA_general_arc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8785" y="3037840"/>
            <a:ext cx="7075805" cy="27044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732395" y="3341370"/>
            <a:ext cx="44989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For feature extractor (blue blocks):</a:t>
            </a:r>
          </a:p>
          <a:p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Sharing layers or not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Single or multiple layers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 for Domain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92435" cy="435165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Reduce the domain discrepancy</a:t>
            </a:r>
            <a:r>
              <a:rPr lang="en-US" dirty="0"/>
              <a:t> -- learning domain-invariant features (Feature-space alignment between two domains)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965" y="6356350"/>
            <a:ext cx="4114800" cy="365125"/>
          </a:xfrm>
        </p:spPr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Content Placeholder 5" descr="DA_general_arc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785" y="3037840"/>
            <a:ext cx="7075805" cy="27044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732395" y="3341370"/>
            <a:ext cx="4498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For distance metric (Green block):</a:t>
            </a:r>
          </a:p>
          <a:p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Statistics metrics, i.e., MMD, CORAL, etc.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Adversarial training with an extra discriminator or classifier.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 for Domain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92435" cy="435165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Reduce the domain discrepancy</a:t>
            </a:r>
            <a:r>
              <a:rPr lang="en-US" dirty="0"/>
              <a:t> -- Image-to-image translation (Pixel-space alignment between two domains)</a:t>
            </a:r>
          </a:p>
          <a:p>
            <a:endParaRPr lang="zh-CN" altLang="en-US" dirty="0"/>
          </a:p>
          <a:p>
            <a:pPr lvl="1"/>
            <a:r>
              <a:rPr lang="en-US" dirty="0">
                <a:sym typeface="+mn-ea"/>
              </a:rPr>
              <a:t>Focus on generating reliable image-label pairs in the target domain.</a:t>
            </a:r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The common tool is the </a:t>
            </a:r>
            <a:r>
              <a:rPr lang="en-US" altLang="zh-CN" b="1" dirty="0"/>
              <a:t>Generative Adversarial Networks</a:t>
            </a:r>
            <a:r>
              <a:rPr lang="en-US" altLang="zh-CN" dirty="0"/>
              <a:t> (GAN) for simulating the target distributions.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965" y="6356350"/>
            <a:ext cx="4114800" cy="365125"/>
          </a:xfrm>
        </p:spPr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Main Idea for Domain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92435" cy="435165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Reduce the domain discrepancy</a:t>
            </a:r>
            <a:r>
              <a:rPr lang="en-US" dirty="0"/>
              <a:t> -- Image-to-image translation (Pixel-space alignment between two domains)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965" y="6356350"/>
            <a:ext cx="4114800" cy="365125"/>
          </a:xfrm>
        </p:spPr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 dirty="0"/>
          </a:p>
        </p:txBody>
      </p:sp>
      <p:pic>
        <p:nvPicPr>
          <p:cNvPr id="81" name="图片 80" descr="图片包含 游戏机, 画&#10;&#10;描述已自动生成">
            <a:extLst>
              <a:ext uri="{FF2B5EF4-FFF2-40B4-BE49-F238E27FC236}">
                <a16:creationId xmlns:a16="http://schemas.microsoft.com/office/drawing/2014/main" id="{BD2F139C-0A32-4837-8B5C-9ADE3A0C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7" y="3249827"/>
            <a:ext cx="7482880" cy="2575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 Box 6">
                <a:extLst>
                  <a:ext uri="{FF2B5EF4-FFF2-40B4-BE49-F238E27FC236}">
                    <a16:creationId xmlns:a16="http://schemas.microsoft.com/office/drawing/2014/main" id="{466A0FE7-9418-441A-8F88-3AD813B44628}"/>
                  </a:ext>
                </a:extLst>
              </p:cNvPr>
              <p:cNvSpPr txBox="1"/>
              <p:nvPr/>
            </p:nvSpPr>
            <p:spPr>
              <a:xfrm>
                <a:off x="7579010" y="2724393"/>
                <a:ext cx="4498975" cy="3100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two requirements during the translation: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zh-CN" sz="2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matching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should be undistinguishable by the discriminator.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zh-CN" sz="2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Semantic preservation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the semantic information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should be the same.</a:t>
                </a:r>
              </a:p>
            </p:txBody>
          </p:sp>
        </mc:Choice>
        <mc:Fallback xmlns="">
          <p:sp>
            <p:nvSpPr>
              <p:cNvPr id="94" name="Text Box 6">
                <a:extLst>
                  <a:ext uri="{FF2B5EF4-FFF2-40B4-BE49-F238E27FC236}">
                    <a16:creationId xmlns:a16="http://schemas.microsoft.com/office/drawing/2014/main" id="{466A0FE7-9418-441A-8F88-3AD813B44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10" y="2724393"/>
                <a:ext cx="4498975" cy="3100913"/>
              </a:xfrm>
              <a:prstGeom prst="rect">
                <a:avLst/>
              </a:prstGeom>
              <a:blipFill>
                <a:blip r:embed="rId4"/>
                <a:stretch>
                  <a:fillRect l="-2033" t="-1572" r="-1897" b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Main Idea for Domain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92435" cy="435165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Reduce the domain discrepancy</a:t>
            </a:r>
            <a:r>
              <a:rPr lang="en-US" dirty="0"/>
              <a:t> -- Image-to-image translation (Pixel-space alignment between two domains)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965" y="6356350"/>
            <a:ext cx="4114800" cy="365125"/>
          </a:xfrm>
        </p:spPr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 dirty="0"/>
          </a:p>
        </p:txBody>
      </p:sp>
      <p:pic>
        <p:nvPicPr>
          <p:cNvPr id="81" name="图片 80" descr="图片包含 游戏机, 画&#10;&#10;描述已自动生成">
            <a:extLst>
              <a:ext uri="{FF2B5EF4-FFF2-40B4-BE49-F238E27FC236}">
                <a16:creationId xmlns:a16="http://schemas.microsoft.com/office/drawing/2014/main" id="{BD2F139C-0A32-4837-8B5C-9ADE3A0C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7" y="3249827"/>
            <a:ext cx="7482880" cy="2575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 Box 6">
                <a:extLst>
                  <a:ext uri="{FF2B5EF4-FFF2-40B4-BE49-F238E27FC236}">
                    <a16:creationId xmlns:a16="http://schemas.microsoft.com/office/drawing/2014/main" id="{466A0FE7-9418-441A-8F88-3AD813B44628}"/>
                  </a:ext>
                </a:extLst>
              </p:cNvPr>
              <p:cNvSpPr txBox="1"/>
              <p:nvPr/>
            </p:nvSpPr>
            <p:spPr>
              <a:xfrm>
                <a:off x="7579010" y="2724393"/>
                <a:ext cx="4498975" cy="24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These generative-based methods have  two benefits: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zh-CN" sz="2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Interpretable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visualize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Tx/>
                  <a:buChar char="-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zh-CN" sz="200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Flexible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the predictor and the adaptor are decoupled.</a:t>
                </a:r>
              </a:p>
            </p:txBody>
          </p:sp>
        </mc:Choice>
        <mc:Fallback xmlns="">
          <p:sp>
            <p:nvSpPr>
              <p:cNvPr id="94" name="Text Box 6">
                <a:extLst>
                  <a:ext uri="{FF2B5EF4-FFF2-40B4-BE49-F238E27FC236}">
                    <a16:creationId xmlns:a16="http://schemas.microsoft.com/office/drawing/2014/main" id="{466A0FE7-9418-441A-8F88-3AD813B44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10" y="2724393"/>
                <a:ext cx="4498975" cy="2456378"/>
              </a:xfrm>
              <a:prstGeom prst="rect">
                <a:avLst/>
              </a:prstGeom>
              <a:blipFill>
                <a:blip r:embed="rId4"/>
                <a:stretch>
                  <a:fillRect l="-2033" t="-1985" r="-2168" b="-3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95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7599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1630"/>
            <a:ext cx="10514965" cy="4610735"/>
          </a:xfrm>
        </p:spPr>
        <p:txBody>
          <a:bodyPr>
            <a:normAutofit fontScale="97500"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 to Domain Adaptation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 Idea for Recent Adaptation Works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Proposed Works</a:t>
            </a:r>
          </a:p>
          <a:p>
            <a:pPr lvl="1"/>
            <a:r>
              <a:rPr lang="en-US" dirty="0">
                <a:sym typeface="+mn-ea"/>
              </a:rPr>
              <a:t>Simplified Unsupervised Image Translation for Semantic Segmentation Adaptation</a:t>
            </a:r>
          </a:p>
          <a:p>
            <a:pPr lvl="1"/>
            <a:r>
              <a:rPr lang="en-US" dirty="0"/>
              <a:t>Generating Target Image-Label Pairs for Unsupervised Domain Adaptation</a:t>
            </a:r>
          </a:p>
          <a:p>
            <a:pPr lvl="1"/>
            <a:r>
              <a:rPr lang="en-US" dirty="0"/>
              <a:t>Model Adaptation: Unsupervised Domain Adaptation without Source Data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Conclusions and Future Works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0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977" y="2449142"/>
            <a:ext cx="10826046" cy="14409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Simplified Unsupervised Image Translation for Semantic Segmentation Adaptation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420381-70C0-4103-84A6-1D86A6A285E2}"/>
              </a:ext>
            </a:extLst>
          </p:cNvPr>
          <p:cNvSpPr/>
          <p:nvPr/>
        </p:nvSpPr>
        <p:spPr>
          <a:xfrm>
            <a:off x="481781" y="5710019"/>
            <a:ext cx="10048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Rui Li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Wenming Cao, Qianfen Jiao, Si Wu, Hau-San Wong. Simplified Unsupervised Image Translation 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Semantic Segmentation Adaptation. Pattern Recognition Journal, PR, 2020. 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24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Motivation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936" y="1938031"/>
            <a:ext cx="10382864" cy="4324452"/>
          </a:xfrm>
        </p:spPr>
        <p:txBody>
          <a:bodyPr/>
          <a:lstStyle/>
          <a:p>
            <a:r>
              <a:rPr lang="en-US" altLang="zh-CN" dirty="0"/>
              <a:t>Many feature-level alignment methods focus on the image classification, which may not be effective on the semantic segmentation which requires accurate spatial information.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Therefore, recent works tend to image-to-image translation for domain adaptation, which is the pixel-level alignment.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9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Motivation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936" y="1938031"/>
            <a:ext cx="10382864" cy="4324452"/>
          </a:xfrm>
        </p:spPr>
        <p:txBody>
          <a:bodyPr/>
          <a:lstStyle/>
          <a:p>
            <a:r>
              <a:rPr lang="en-US" altLang="zh-CN" dirty="0"/>
              <a:t>However, for </a:t>
            </a:r>
            <a:r>
              <a:rPr lang="en-US" altLang="zh-CN" u="sng" dirty="0"/>
              <a:t>unsupervised high-resolution image-to-image translation</a:t>
            </a:r>
            <a:r>
              <a:rPr lang="en-US" altLang="zh-CN" dirty="0"/>
              <a:t>, Cycle-GAN is often used: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5949E7-3E67-4776-8AD1-F357A346B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17" y="2826757"/>
            <a:ext cx="7957883" cy="33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6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7599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1630"/>
            <a:ext cx="10514965" cy="4610735"/>
          </a:xfrm>
        </p:spPr>
        <p:txBody>
          <a:bodyPr>
            <a:normAutofit fontScale="97500" lnSpcReduction="10000"/>
          </a:bodyPr>
          <a:lstStyle/>
          <a:p>
            <a:r>
              <a:rPr lang="en-US" dirty="0"/>
              <a:t>Introduction to Domain Adaptation</a:t>
            </a:r>
          </a:p>
          <a:p>
            <a:endParaRPr lang="en-US" dirty="0"/>
          </a:p>
          <a:p>
            <a:r>
              <a:rPr lang="en-US" dirty="0"/>
              <a:t>Main Idea for Recent Adaptation Works</a:t>
            </a:r>
          </a:p>
          <a:p>
            <a:endParaRPr lang="en-US" dirty="0"/>
          </a:p>
          <a:p>
            <a:r>
              <a:rPr lang="en-US" dirty="0"/>
              <a:t>Proposed Works</a:t>
            </a:r>
          </a:p>
          <a:p>
            <a:pPr lvl="1"/>
            <a:r>
              <a:rPr lang="en-US" dirty="0">
                <a:sym typeface="+mn-ea"/>
              </a:rPr>
              <a:t>Simplified Unsupervised Image Translation for Semantic Segmentation Adaptation</a:t>
            </a:r>
          </a:p>
          <a:p>
            <a:pPr lvl="1"/>
            <a:r>
              <a:rPr lang="en-US" dirty="0"/>
              <a:t>Generating Target Image-Label Pairs for Unsupervised Domain Adaptation</a:t>
            </a:r>
          </a:p>
          <a:p>
            <a:pPr lvl="1"/>
            <a:r>
              <a:rPr lang="en-US" dirty="0"/>
              <a:t>Model Adaptation: Unsupervised Domain Adaptation without Source Data</a:t>
            </a:r>
          </a:p>
          <a:p>
            <a:pPr lvl="1"/>
            <a:endParaRPr lang="en-US" dirty="0"/>
          </a:p>
          <a:p>
            <a:pPr lvl="0"/>
            <a:r>
              <a:rPr lang="en-US" sz="2800" dirty="0"/>
              <a:t>Conclusions and Future Works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Motivation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936" y="1938031"/>
            <a:ext cx="10382864" cy="4324452"/>
          </a:xfrm>
        </p:spPr>
        <p:txBody>
          <a:bodyPr/>
          <a:lstStyle/>
          <a:p>
            <a:r>
              <a:rPr lang="en-US" altLang="zh-CN" dirty="0"/>
              <a:t>We aims to propose a simplified one-way translation method, designed for the semantic segmentation task: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3FC110-CAE4-40B8-B7E0-263C4F9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32" y="2860556"/>
            <a:ext cx="8042462" cy="340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1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Method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3FC110-CAE4-40B8-B7E0-263C4F9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" y="2232299"/>
            <a:ext cx="6798386" cy="2875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EE1942BE-109F-4157-B1C9-B9690B3E30A1}"/>
                  </a:ext>
                </a:extLst>
              </p:cNvPr>
              <p:cNvSpPr txBox="1"/>
              <p:nvPr/>
            </p:nvSpPr>
            <p:spPr>
              <a:xfrm>
                <a:off x="583133" y="5489890"/>
                <a:ext cx="5971391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𝑆𝑒𝑔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𝑠𝑒𝑚𝐶𝑜𝑛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𝑡𝑎𝑠𝑘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EE1942BE-109F-4157-B1C9-B9690B3E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33" y="5489890"/>
                <a:ext cx="5971391" cy="484556"/>
              </a:xfrm>
              <a:prstGeom prst="rect">
                <a:avLst/>
              </a:prstGeom>
              <a:blipFill>
                <a:blip r:embed="rId4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7CAEB75B-CE7F-4748-B6C7-0591CA9BA1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4859" y="2426081"/>
                <a:ext cx="4917141" cy="33886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Adversarial Loss: aims to match the target distribution.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(1 −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7CAEB75B-CE7F-4748-B6C7-0591CA9BA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859" y="2426081"/>
                <a:ext cx="4917141" cy="3388658"/>
              </a:xfrm>
              <a:prstGeom prst="rect">
                <a:avLst/>
              </a:prstGeom>
              <a:blipFill>
                <a:blip r:embed="rId5"/>
                <a:stretch>
                  <a:fillRect l="-1859" t="-2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00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Method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3FC110-CAE4-40B8-B7E0-263C4F9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" y="2232299"/>
            <a:ext cx="6798386" cy="2875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EE1942BE-109F-4157-B1C9-B9690B3E30A1}"/>
                  </a:ext>
                </a:extLst>
              </p:cNvPr>
              <p:cNvSpPr txBox="1"/>
              <p:nvPr/>
            </p:nvSpPr>
            <p:spPr>
              <a:xfrm>
                <a:off x="583133" y="5489890"/>
                <a:ext cx="5971391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𝑆𝑒𝑔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𝑠𝑒𝑚𝐶𝑜𝑛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𝑡𝑎𝑠𝑘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EE1942BE-109F-4157-B1C9-B9690B3E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33" y="5489890"/>
                <a:ext cx="5971391" cy="484556"/>
              </a:xfrm>
              <a:prstGeom prst="rect">
                <a:avLst/>
              </a:prstGeom>
              <a:blipFill>
                <a:blip r:embed="rId4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92F2BDE5-F1AB-49E3-9FC9-8904AECA3C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4048" y="2329190"/>
                <a:ext cx="4898316" cy="33886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sz="2600" dirty="0"/>
                  <a:t>Semantic-Content Loss</a:t>
                </a:r>
                <a:r>
                  <a:rPr lang="en-US" sz="2600" dirty="0"/>
                  <a:t>: aims to preserve the semantic and content information.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𝑠𝑒𝑚𝐶𝑜𝑛</m:t>
                          </m:r>
                        </m:sub>
                      </m:sSub>
                      <m:d>
                        <m:dPr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</m:oMath>
                  </m:oMathPara>
                </a14:m>
                <a:endParaRPr lang="en-US" sz="2600" baseline="-25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aseline="-25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𝑠𝑒𝑚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𝑆𝑒𝑔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92F2BDE5-F1AB-49E3-9FC9-8904AECA3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048" y="2329190"/>
                <a:ext cx="4898316" cy="3388658"/>
              </a:xfrm>
              <a:prstGeom prst="rect">
                <a:avLst/>
              </a:prstGeom>
              <a:blipFill>
                <a:blip r:embed="rId5"/>
                <a:stretch>
                  <a:fillRect l="-1993" t="-2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677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Method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3FC110-CAE4-40B8-B7E0-263C4F9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" y="2232299"/>
            <a:ext cx="6798386" cy="2875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EE1942BE-109F-4157-B1C9-B9690B3E30A1}"/>
                  </a:ext>
                </a:extLst>
              </p:cNvPr>
              <p:cNvSpPr txBox="1"/>
              <p:nvPr/>
            </p:nvSpPr>
            <p:spPr>
              <a:xfrm>
                <a:off x="583133" y="5489890"/>
                <a:ext cx="5971391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𝑆𝑒𝑔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𝑠𝑒𝑚𝐶𝑜𝑛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𝑡𝑎𝑠𝑘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𝑆𝑒𝑔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EE1942BE-109F-4157-B1C9-B9690B3E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33" y="5489890"/>
                <a:ext cx="5971391" cy="484556"/>
              </a:xfrm>
              <a:prstGeom prst="rect">
                <a:avLst/>
              </a:prstGeom>
              <a:blipFill>
                <a:blip r:embed="rId4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1A707DD2-3065-443C-A032-4B00415E1C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4048" y="2329190"/>
                <a:ext cx="4898316" cy="33886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sz="2400" dirty="0"/>
                  <a:t>Task Loss</a:t>
                </a:r>
                <a:r>
                  <a:rPr lang="en-US" sz="2400" dirty="0"/>
                  <a:t>: computes cross entropy for each pixel with source and generated images.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𝑆𝑒𝑔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1A707DD2-3065-443C-A032-4B00415E1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048" y="2329190"/>
                <a:ext cx="4898316" cy="3388658"/>
              </a:xfrm>
              <a:prstGeom prst="rect">
                <a:avLst/>
              </a:prstGeom>
              <a:blipFill>
                <a:blip r:embed="rId5"/>
                <a:stretch>
                  <a:fillRect l="-1993" t="-2518" r="-2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721B-31AD-4CE9-AE24-BE8E5DF4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89A0C-A611-4EE8-9583-00B05A8D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Dataset Settings: focus on adaptation from synthetic domain to real domain:</a:t>
            </a:r>
          </a:p>
          <a:p>
            <a:pPr lvl="1"/>
            <a:r>
              <a:rPr lang="en-US" altLang="zh-CN" dirty="0"/>
              <a:t>GTA5: is a large-scale urban scene dataset that includes 24966 synthetic high-quality images with pixel-level annotations. All these images and annotations are collected from Grand Theft Auto V (GTA5).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SYNTHIA:  is a dataset with large well-annotated synthetic images collected from virtual worlds across various environments.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Cityscapes:  is a real-world urban scene dataset that includes 2975 training samples and 500 validation samples with fine pixel-level annotation.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6D28D9-6A61-435A-9D32-FB77D2B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1EC911-E1A2-4257-A6F8-3F3F2C83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0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721B-31AD-4CE9-AE24-BE8E5DF4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89A0C-A611-4EE8-9583-00B05A8D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GTA5 to Cityscapes (Generated images)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6D28D9-6A61-435A-9D32-FB77D2B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1EC911-E1A2-4257-A6F8-3F3F2C83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1A2953-C521-4C2E-B9FE-EC631CF5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35" y="2238994"/>
            <a:ext cx="7261412" cy="40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1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721B-31AD-4CE9-AE24-BE8E5DF4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89A0C-A611-4EE8-9583-00B05A8D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GTA5 to Cityscapes (Comparison before and after adaptation)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6D28D9-6A61-435A-9D32-FB77D2B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1EC911-E1A2-4257-A6F8-3F3F2C83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BBEE1A-BE53-4F13-A35A-A543A938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2270125"/>
            <a:ext cx="74104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7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721B-31AD-4CE9-AE24-BE8E5DF4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89A0C-A611-4EE8-9583-00B05A8D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GTA5 to Cityscapes (Generation comparison)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6D28D9-6A61-435A-9D32-FB77D2B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1EC911-E1A2-4257-A6F8-3F3F2C83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76F4EE-2F89-4D92-B9D2-1ABCA72C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89" y="2286758"/>
            <a:ext cx="7676311" cy="41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45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721B-31AD-4CE9-AE24-BE8E5DF4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89A0C-A611-4EE8-9583-00B05A8D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GTA5 to Cityscapes (Segmentation comparison)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6D28D9-6A61-435A-9D32-FB77D2B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1EC911-E1A2-4257-A6F8-3F3F2C83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CF101-5787-4D2B-B3B1-9A69F229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73" y="2854978"/>
            <a:ext cx="10156054" cy="28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721B-31AD-4CE9-AE24-BE8E5DF4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Simplified Unsupervised Image Translation for Semantic Segmentation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89A0C-A611-4EE8-9583-00B05A8D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Transplant the pre-trained generator (with FCN-VGG16) to the other segmentation backbone.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6D28D9-6A61-435A-9D32-FB77D2B9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1EC911-E1A2-4257-A6F8-3F3F2C83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0E5E5C-F695-40D7-81EC-5BA4BC25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24" y="3074167"/>
            <a:ext cx="8518151" cy="26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8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7599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1630"/>
            <a:ext cx="10514965" cy="4610735"/>
          </a:xfrm>
        </p:spPr>
        <p:txBody>
          <a:bodyPr>
            <a:normAutofit fontScale="97500" lnSpcReduction="10000"/>
          </a:bodyPr>
          <a:lstStyle/>
          <a:p>
            <a:r>
              <a:rPr lang="en-US" dirty="0"/>
              <a:t>Introduction to Domain Adaptation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 Idea for Recent Adaptation Works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Proposed Works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Simplified Unsupervised Image Translation for Semantic Segmentation Adaptation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Generating Target Image-Label Pairs for Unsupervised Domain Adaptation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Adaptation: Unsupervised Domain Adaptation without Source Data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Conclusions and Future Works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977" y="2449142"/>
            <a:ext cx="10826046" cy="14409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Generating Target Image-Label Pairs for Unsupervised Domain Adaptation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420381-70C0-4103-84A6-1D86A6A285E2}"/>
              </a:ext>
            </a:extLst>
          </p:cNvPr>
          <p:cNvSpPr/>
          <p:nvPr/>
        </p:nvSpPr>
        <p:spPr>
          <a:xfrm>
            <a:off x="481781" y="5710019"/>
            <a:ext cx="10048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Rui Li,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Wenming Cao, Si Wu, Hau-San Wong. Generating Target Image-Label Pairs for Unsupervised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Adaptation. IEEE Transaction on Image Processing, TIP, 2020. 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7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Motivation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936" y="1938031"/>
            <a:ext cx="10382864" cy="4324452"/>
          </a:xfrm>
        </p:spPr>
        <p:txBody>
          <a:bodyPr/>
          <a:lstStyle/>
          <a:p>
            <a:r>
              <a:rPr lang="en-US" dirty="0"/>
              <a:t>Most domain adaptation works focus on reducing the discrepancy between two domains, which becomes difficult in case of the large domain gap.</a:t>
            </a:r>
          </a:p>
          <a:p>
            <a:endParaRPr lang="en-US" dirty="0"/>
          </a:p>
          <a:p>
            <a:r>
              <a:rPr lang="en-US" dirty="0"/>
              <a:t>We propose for target generation from the shared label space, which can alleviate the large domain gap.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10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Motivation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85EB61-B2CC-4779-9A62-A77C8CD1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2" y="2578845"/>
            <a:ext cx="5114925" cy="28893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1C7012-BD3C-493C-9863-EE01600D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164" y="3612577"/>
            <a:ext cx="5364059" cy="186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1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ACD6B5B-BEBD-4A0B-BA69-9B3E8632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" y="2954522"/>
            <a:ext cx="10685929" cy="2337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Method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255066-7031-48F7-8E8C-C469576439EC}"/>
              </a:ext>
            </a:extLst>
          </p:cNvPr>
          <p:cNvSpPr/>
          <p:nvPr/>
        </p:nvSpPr>
        <p:spPr>
          <a:xfrm>
            <a:off x="753035" y="2954522"/>
            <a:ext cx="2366684" cy="233754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62DC3BE-DFF3-474A-8FCE-1B8D15F137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3035" y="1922929"/>
                <a:ext cx="10685929" cy="34241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(Phase 1) Training the task prediction model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) with the source data to obtain a weak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in the target domain.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62DC3BE-DFF3-474A-8FCE-1B8D15F13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3035" y="1922929"/>
                <a:ext cx="10685929" cy="3424160"/>
              </a:xfrm>
              <a:blipFill>
                <a:blip r:embed="rId4"/>
                <a:stretch>
                  <a:fillRect l="-799" t="-2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066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Method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CD6B5B-BEBD-4A0B-BA69-9B3E8632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" y="2954522"/>
            <a:ext cx="10685929" cy="2337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62DC3BE-DFF3-474A-8FCE-1B8D15F137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3035" y="1922929"/>
                <a:ext cx="10685929" cy="34241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(Phase 2) </a:t>
                </a:r>
                <a:r>
                  <a:rPr lang="en-US" altLang="zh-CN" sz="2400" dirty="0"/>
                  <a:t>Training the generator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/>
                  <a:t> and the discriminator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400" dirty="0"/>
                  <a:t> in adversarial manner to obtain target training pairs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62DC3BE-DFF3-474A-8FCE-1B8D15F13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3035" y="1922929"/>
                <a:ext cx="10685929" cy="3424160"/>
              </a:xfrm>
              <a:blipFill>
                <a:blip r:embed="rId4"/>
                <a:stretch>
                  <a:fillRect l="-799" t="-2491" r="-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8D1439CB-D60A-43E4-8D8A-34ABA03465F6}"/>
              </a:ext>
            </a:extLst>
          </p:cNvPr>
          <p:cNvSpPr/>
          <p:nvPr/>
        </p:nvSpPr>
        <p:spPr>
          <a:xfrm>
            <a:off x="3119718" y="2954522"/>
            <a:ext cx="4141693" cy="233754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186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Method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CD6B5B-BEBD-4A0B-BA69-9B3E8632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" y="2954522"/>
            <a:ext cx="10685929" cy="2337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62DC3BE-DFF3-474A-8FCE-1B8D15F137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3035" y="1922929"/>
                <a:ext cx="10685929" cy="34241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(Phase 3) </a:t>
                </a:r>
                <a:r>
                  <a:rPr lang="en-US" altLang="zh-CN" sz="2400" dirty="0"/>
                  <a:t>Adding the generated data into training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62DC3BE-DFF3-474A-8FCE-1B8D15F13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3035" y="1922929"/>
                <a:ext cx="10685929" cy="3424160"/>
              </a:xfrm>
              <a:blipFill>
                <a:blip r:embed="rId4"/>
                <a:stretch>
                  <a:fillRect l="-799" t="-2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DF34E9B-3CF1-4CF9-B41F-D69681145AC1}"/>
              </a:ext>
            </a:extLst>
          </p:cNvPr>
          <p:cNvSpPr/>
          <p:nvPr/>
        </p:nvSpPr>
        <p:spPr>
          <a:xfrm>
            <a:off x="7234517" y="2954522"/>
            <a:ext cx="4204445" cy="233754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74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2DC3BE-DFF3-474A-8FCE-1B8D15F13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035" y="1922929"/>
            <a:ext cx="10685929" cy="3424160"/>
          </a:xfrm>
        </p:spPr>
        <p:txBody>
          <a:bodyPr>
            <a:normAutofit/>
          </a:bodyPr>
          <a:lstStyle/>
          <a:p>
            <a:r>
              <a:rPr lang="en-US" sz="2400" dirty="0"/>
              <a:t>Quantitative results</a:t>
            </a:r>
            <a:r>
              <a:rPr lang="en-US" altLang="zh-CN" sz="2400" dirty="0"/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ABD20F-E329-4951-9F40-DA9E8068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23" y="2317100"/>
            <a:ext cx="7839777" cy="41757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CEBF598-4592-409E-9852-7D79043B9DBF}"/>
              </a:ext>
            </a:extLst>
          </p:cNvPr>
          <p:cNvSpPr/>
          <p:nvPr/>
        </p:nvSpPr>
        <p:spPr>
          <a:xfrm>
            <a:off x="7718612" y="2097741"/>
            <a:ext cx="2124635" cy="4623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41A365-C335-4F8B-96A8-DB00F30B2BD6}"/>
              </a:ext>
            </a:extLst>
          </p:cNvPr>
          <p:cNvSpPr/>
          <p:nvPr/>
        </p:nvSpPr>
        <p:spPr>
          <a:xfrm>
            <a:off x="2084295" y="4235823"/>
            <a:ext cx="8005482" cy="1600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60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2DC3BE-DFF3-474A-8FCE-1B8D15F13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035" y="1922929"/>
            <a:ext cx="10685929" cy="3424160"/>
          </a:xfrm>
        </p:spPr>
        <p:txBody>
          <a:bodyPr>
            <a:normAutofit/>
          </a:bodyPr>
          <a:lstStyle/>
          <a:p>
            <a:r>
              <a:rPr lang="en-US" sz="2400" dirty="0"/>
              <a:t>Generation results</a:t>
            </a:r>
            <a:r>
              <a:rPr lang="en-US" altLang="zh-CN" sz="2400" dirty="0"/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AE121E8-BB32-4BB3-B33A-B524196DA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43"/>
          <a:stretch/>
        </p:blipFill>
        <p:spPr>
          <a:xfrm>
            <a:off x="1028942" y="2912533"/>
            <a:ext cx="10674310" cy="26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97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2DC3BE-DFF3-474A-8FCE-1B8D15F13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035" y="1922929"/>
            <a:ext cx="10685929" cy="3424160"/>
          </a:xfrm>
        </p:spPr>
        <p:txBody>
          <a:bodyPr>
            <a:normAutofit/>
          </a:bodyPr>
          <a:lstStyle/>
          <a:p>
            <a:r>
              <a:rPr lang="en-US" sz="2400" dirty="0"/>
              <a:t>Comparison between Image-to-Image Translation and Label-to-Image Translation</a:t>
            </a:r>
            <a:r>
              <a:rPr lang="en-US" altLang="zh-CN" sz="2400" dirty="0"/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80B7D4-FC6B-4D8C-A8D0-EDA60476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" y="2699949"/>
            <a:ext cx="10685929" cy="31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28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2DC3BE-DFF3-474A-8FCE-1B8D15F13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035" y="1922929"/>
            <a:ext cx="10685929" cy="342416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Our model is also applicable for the semantic segmentation task (Generation).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7677F-D74A-44F4-A26A-535EC82B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374900"/>
            <a:ext cx="78771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4965" cy="4351655"/>
          </a:xfrm>
        </p:spPr>
        <p:txBody>
          <a:bodyPr/>
          <a:lstStyle/>
          <a:p>
            <a:r>
              <a:rPr lang="en-US" dirty="0"/>
              <a:t>Traditional supervised learning works often implicitly assume that the training dataset and the test dataset have the same distribution, thus, the pretrained model can achieve reliable performance during testing.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2103120" y="3306445"/>
            <a:ext cx="7943215" cy="2640330"/>
            <a:chOff x="966" y="2476"/>
            <a:chExt cx="15638" cy="5278"/>
          </a:xfrm>
        </p:grpSpPr>
        <p:sp>
          <p:nvSpPr>
            <p:cNvPr id="45" name="Oval 44"/>
            <p:cNvSpPr/>
            <p:nvPr/>
          </p:nvSpPr>
          <p:spPr>
            <a:xfrm>
              <a:off x="1606" y="2476"/>
              <a:ext cx="5278" cy="527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5917" y="5807"/>
              <a:ext cx="249" cy="24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4920" y="5807"/>
              <a:ext cx="249" cy="24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943" y="6629"/>
              <a:ext cx="249" cy="24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3667" y="6985"/>
              <a:ext cx="249" cy="24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4112" y="6056"/>
              <a:ext cx="249" cy="24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5169" y="6629"/>
              <a:ext cx="249" cy="24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Isosceles Triangle 51"/>
            <p:cNvSpPr/>
            <p:nvPr/>
          </p:nvSpPr>
          <p:spPr>
            <a:xfrm>
              <a:off x="4112" y="3076"/>
              <a:ext cx="267" cy="26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Isosceles Triangle 52"/>
            <p:cNvSpPr/>
            <p:nvPr/>
          </p:nvSpPr>
          <p:spPr>
            <a:xfrm>
              <a:off x="2676" y="3815"/>
              <a:ext cx="267" cy="26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5650" y="3343"/>
              <a:ext cx="267" cy="26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4645" y="3708"/>
              <a:ext cx="267" cy="26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3524" y="4242"/>
              <a:ext cx="267" cy="26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2178" y="5008"/>
              <a:ext cx="267" cy="26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6166" y="4990"/>
              <a:ext cx="249" cy="24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0525" y="2476"/>
              <a:ext cx="5278" cy="527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4534" y="6380"/>
              <a:ext cx="249" cy="2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13839" y="5239"/>
              <a:ext cx="249" cy="2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13191" y="6236"/>
              <a:ext cx="249" cy="2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12129" y="6041"/>
              <a:ext cx="249" cy="2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14088" y="5701"/>
              <a:ext cx="249" cy="2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2835" y="6985"/>
              <a:ext cx="249" cy="2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/>
            <p:nvPr/>
          </p:nvSpPr>
          <p:spPr>
            <a:xfrm>
              <a:off x="13173" y="3975"/>
              <a:ext cx="267" cy="267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12568" y="2809"/>
              <a:ext cx="267" cy="267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Isosceles Triangle 67"/>
            <p:cNvSpPr/>
            <p:nvPr/>
          </p:nvSpPr>
          <p:spPr>
            <a:xfrm>
              <a:off x="14070" y="3219"/>
              <a:ext cx="267" cy="267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Isosceles Triangle 68"/>
            <p:cNvSpPr/>
            <p:nvPr/>
          </p:nvSpPr>
          <p:spPr>
            <a:xfrm>
              <a:off x="12111" y="4509"/>
              <a:ext cx="267" cy="267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Isosceles Triangle 69"/>
            <p:cNvSpPr/>
            <p:nvPr/>
          </p:nvSpPr>
          <p:spPr>
            <a:xfrm>
              <a:off x="11364" y="3815"/>
              <a:ext cx="267" cy="267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Isosceles Triangle 70"/>
            <p:cNvSpPr/>
            <p:nvPr/>
          </p:nvSpPr>
          <p:spPr>
            <a:xfrm>
              <a:off x="11097" y="5008"/>
              <a:ext cx="267" cy="267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15172" y="5239"/>
              <a:ext cx="249" cy="2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1018" y="3582"/>
              <a:ext cx="6631" cy="2999"/>
            </a:xfrm>
            <a:custGeom>
              <a:avLst/>
              <a:gdLst>
                <a:gd name="connisteX0" fmla="*/ 0 w 4210685"/>
                <a:gd name="connsiteY0" fmla="*/ 1904321 h 1904321"/>
                <a:gd name="connisteX1" fmla="*/ 1433195 w 4210685"/>
                <a:gd name="connsiteY1" fmla="*/ 1452836 h 1904321"/>
                <a:gd name="connisteX2" fmla="*/ 3465195 w 4210685"/>
                <a:gd name="connsiteY2" fmla="*/ 199981 h 1904321"/>
                <a:gd name="connisteX3" fmla="*/ 4210685 w 4210685"/>
                <a:gd name="connsiteY3" fmla="*/ 7576 h 1904321"/>
                <a:gd name="connisteX4" fmla="*/ 4267200 w 4210685"/>
                <a:gd name="connsiteY4" fmla="*/ 109176 h 190432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4210685" h="1904321">
                  <a:moveTo>
                    <a:pt x="0" y="1904321"/>
                  </a:moveTo>
                  <a:cubicBezTo>
                    <a:pt x="245745" y="1838916"/>
                    <a:pt x="740410" y="1793831"/>
                    <a:pt x="1433195" y="1452836"/>
                  </a:cubicBezTo>
                  <a:cubicBezTo>
                    <a:pt x="2125980" y="1111841"/>
                    <a:pt x="2909570" y="488906"/>
                    <a:pt x="3465195" y="199981"/>
                  </a:cubicBezTo>
                  <a:cubicBezTo>
                    <a:pt x="4020820" y="-88944"/>
                    <a:pt x="4050030" y="25991"/>
                    <a:pt x="4210685" y="757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9849" y="3350"/>
              <a:ext cx="6631" cy="2999"/>
            </a:xfrm>
            <a:custGeom>
              <a:avLst/>
              <a:gdLst>
                <a:gd name="connisteX0" fmla="*/ 0 w 4210685"/>
                <a:gd name="connsiteY0" fmla="*/ 1904321 h 1904321"/>
                <a:gd name="connisteX1" fmla="*/ 1433195 w 4210685"/>
                <a:gd name="connsiteY1" fmla="*/ 1452836 h 1904321"/>
                <a:gd name="connisteX2" fmla="*/ 3465195 w 4210685"/>
                <a:gd name="connsiteY2" fmla="*/ 199981 h 1904321"/>
                <a:gd name="connisteX3" fmla="*/ 4210685 w 4210685"/>
                <a:gd name="connsiteY3" fmla="*/ 7576 h 1904321"/>
                <a:gd name="connisteX4" fmla="*/ 4267200 w 4210685"/>
                <a:gd name="connsiteY4" fmla="*/ 109176 h 190432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4210685" h="1904321">
                  <a:moveTo>
                    <a:pt x="0" y="1904321"/>
                  </a:moveTo>
                  <a:cubicBezTo>
                    <a:pt x="245745" y="1838916"/>
                    <a:pt x="740410" y="1793831"/>
                    <a:pt x="1433195" y="1452836"/>
                  </a:cubicBezTo>
                  <a:cubicBezTo>
                    <a:pt x="2125980" y="1111841"/>
                    <a:pt x="2909570" y="488906"/>
                    <a:pt x="3465195" y="199981"/>
                  </a:cubicBezTo>
                  <a:cubicBezTo>
                    <a:pt x="4020820" y="-88944"/>
                    <a:pt x="4050030" y="25991"/>
                    <a:pt x="4210685" y="757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/>
            <p:cNvSpPr/>
            <p:nvPr/>
          </p:nvSpPr>
          <p:spPr>
            <a:xfrm rot="19860000">
              <a:off x="966" y="2784"/>
              <a:ext cx="5666" cy="241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/>
            <p:cNvSpPr/>
            <p:nvPr/>
          </p:nvSpPr>
          <p:spPr>
            <a:xfrm rot="19860000">
              <a:off x="2083" y="5208"/>
              <a:ext cx="5666" cy="212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/>
            <p:cNvSpPr/>
            <p:nvPr/>
          </p:nvSpPr>
          <p:spPr>
            <a:xfrm rot="19860000">
              <a:off x="9526" y="2603"/>
              <a:ext cx="5666" cy="241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/>
            <p:cNvSpPr/>
            <p:nvPr/>
          </p:nvSpPr>
          <p:spPr>
            <a:xfrm rot="19860000">
              <a:off x="10938" y="5048"/>
              <a:ext cx="5666" cy="223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ight Arrow 78"/>
            <p:cNvSpPr/>
            <p:nvPr/>
          </p:nvSpPr>
          <p:spPr>
            <a:xfrm>
              <a:off x="7909" y="4910"/>
              <a:ext cx="1404" cy="907"/>
            </a:xfrm>
            <a:prstGeom prst="right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Generating Target Image-Label Pairs for Unsupervised Domain Adaptation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2DC3BE-DFF3-474A-8FCE-1B8D15F13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035" y="1922929"/>
            <a:ext cx="10685929" cy="342416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Our model is also applicable for the semantic segmentation task (Segmentation).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6CC39A-BA20-4EDC-B4E6-5C7DB295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41" y="2792034"/>
            <a:ext cx="8303515" cy="27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15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977" y="2449142"/>
            <a:ext cx="10826046" cy="14409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Model Adaptation: Unsupervised Domain Adaptation without Source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420381-70C0-4103-84A6-1D86A6A285E2}"/>
              </a:ext>
            </a:extLst>
          </p:cNvPr>
          <p:cNvSpPr/>
          <p:nvPr/>
        </p:nvSpPr>
        <p:spPr>
          <a:xfrm>
            <a:off x="481780" y="5710019"/>
            <a:ext cx="10366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Rui Li,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Qianfen Jiao, Wenming Cao, Hau-San Wong, Si Wu. Model Adaptation: Unsupervised Domain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 without Source Data. IEEE Conference on Computer Vision and Pattern Recognition, CVPR, 2020. 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03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773356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Model Adaptation: Unsupervised Domain Adaptation without Source Data</a:t>
            </a:r>
            <a:r>
              <a:rPr lang="en-US" altLang="zh-CN" sz="3200" dirty="0"/>
              <a:t>  </a:t>
            </a:r>
            <a:r>
              <a:rPr lang="en-US" altLang="zh-CN" sz="3200" dirty="0">
                <a:solidFill>
                  <a:schemeClr val="accent4"/>
                </a:solidFill>
              </a:rPr>
              <a:t>---  Motivation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936" y="1938031"/>
            <a:ext cx="10382864" cy="4324452"/>
          </a:xfrm>
        </p:spPr>
        <p:txBody>
          <a:bodyPr/>
          <a:lstStyle/>
          <a:p>
            <a:r>
              <a:rPr lang="en-US" dirty="0"/>
              <a:t>Considering source data are not always available:</a:t>
            </a:r>
          </a:p>
          <a:p>
            <a:pPr lvl="1"/>
            <a:r>
              <a:rPr lang="en-US" dirty="0"/>
              <a:t>For many companies, they will only provide the learned models instead of their customer data due to the data privacy and security issues.</a:t>
            </a:r>
          </a:p>
          <a:p>
            <a:pPr lvl="1"/>
            <a:r>
              <a:rPr lang="en-US" dirty="0"/>
              <a:t>The source datasets like videos or high-resolution images may be so large that it is not practical or convenient to transfer to different platforms.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focus on a more challenging setting – Model Adaptation, where we only have the </a:t>
            </a:r>
            <a:r>
              <a:rPr lang="en-US" dirty="0">
                <a:solidFill>
                  <a:srgbClr val="FF0000"/>
                </a:solidFill>
              </a:rPr>
              <a:t>pre-trained source model </a:t>
            </a:r>
            <a:r>
              <a:rPr lang="en-US" dirty="0"/>
              <a:t>and the </a:t>
            </a:r>
            <a:r>
              <a:rPr lang="en-US" dirty="0">
                <a:solidFill>
                  <a:srgbClr val="FF0000"/>
                </a:solidFill>
              </a:rPr>
              <a:t>unlabeled target dataset</a:t>
            </a:r>
            <a:r>
              <a:rPr lang="en-US" dirty="0"/>
              <a:t> during adaptation process.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55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773356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Model Adaptation: Unsupervised Domain Adaptation without Source Data</a:t>
            </a:r>
            <a:r>
              <a:rPr lang="en-US" altLang="zh-CN" sz="3200" dirty="0"/>
              <a:t>  </a:t>
            </a:r>
            <a:r>
              <a:rPr lang="en-US" altLang="zh-CN" sz="3200" dirty="0">
                <a:solidFill>
                  <a:schemeClr val="accent4"/>
                </a:solidFill>
              </a:rPr>
              <a:t>---  Motivation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C6FF92-6FBC-4DAD-A1C3-59FDC9B13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4" y="2017059"/>
            <a:ext cx="10658571" cy="402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68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DF720-3068-42A6-93A1-8BD6CA1E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5388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Model Adaptation: Unsupervised Domain Adaptation without Source Data</a:t>
            </a:r>
            <a:r>
              <a:rPr lang="en-US" altLang="zh-CN" sz="3200" dirty="0"/>
              <a:t>  </a:t>
            </a:r>
            <a:r>
              <a:rPr lang="en-US" altLang="zh-CN" sz="3200" dirty="0">
                <a:solidFill>
                  <a:schemeClr val="accent4"/>
                </a:solidFill>
              </a:rPr>
              <a:t>---  Method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C9B45-1493-4415-AC87-A87AB6AEF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Collaborative Class Conditional GAN (</a:t>
            </a:r>
            <a:r>
              <a:rPr lang="en-US" altLang="zh-CN" dirty="0">
                <a:solidFill>
                  <a:srgbClr val="FF0000"/>
                </a:solidFill>
              </a:rPr>
              <a:t>Generation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5FC501-66B3-4D29-B873-F61C27F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F3A7F-67D3-4A40-9C84-BBBC9B32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A226BC-1C9B-433F-91DC-C3E232C2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47" y="2545335"/>
            <a:ext cx="7315200" cy="3721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331842-CE77-4DA8-8441-4B79BACC4E00}"/>
                  </a:ext>
                </a:extLst>
              </p:cNvPr>
              <p:cNvSpPr txBox="1"/>
              <p:nvPr/>
            </p:nvSpPr>
            <p:spPr>
              <a:xfrm>
                <a:off x="7557960" y="3199225"/>
                <a:ext cx="3418199" cy="493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𝑠𝑒𝑚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331842-CE77-4DA8-8441-4B79BACC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960" y="3199225"/>
                <a:ext cx="3418199" cy="493340"/>
              </a:xfrm>
              <a:prstGeom prst="rect">
                <a:avLst/>
              </a:prstGeom>
              <a:blipFill>
                <a:blip r:embed="rId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4F2BFE-0E2A-4704-94F6-FCED6D7E276D}"/>
                  </a:ext>
                </a:extLst>
              </p:cNvPr>
              <p:cNvSpPr txBox="1"/>
              <p:nvPr/>
            </p:nvSpPr>
            <p:spPr>
              <a:xfrm>
                <a:off x="8046947" y="4134313"/>
                <a:ext cx="4006662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𝑠𝑒𝑚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4F2BFE-0E2A-4704-94F6-FCED6D7E2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947" y="4134313"/>
                <a:ext cx="4006662" cy="424283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386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DF720-3068-42A6-93A1-8BD6CA1E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5388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Model Adaptation: Unsupervised Domain Adaptation without Source Data</a:t>
            </a:r>
            <a:r>
              <a:rPr lang="en-US" altLang="zh-CN" sz="3200" dirty="0"/>
              <a:t>  </a:t>
            </a:r>
            <a:r>
              <a:rPr lang="en-US" altLang="zh-CN" sz="3200" dirty="0">
                <a:solidFill>
                  <a:schemeClr val="accent4"/>
                </a:solidFill>
              </a:rPr>
              <a:t>---  Method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C9B45-1493-4415-AC87-A87AB6AEF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Collaborative Class Conditional GAN (</a:t>
            </a:r>
            <a:r>
              <a:rPr lang="en-US" altLang="zh-CN" dirty="0">
                <a:solidFill>
                  <a:srgbClr val="FF0000"/>
                </a:solidFill>
              </a:rPr>
              <a:t>Adaptation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5FC501-66B3-4D29-B873-F61C27F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F3A7F-67D3-4A40-9C84-BBBC9B32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A226BC-1C9B-433F-91DC-C3E232C2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47" y="2545335"/>
            <a:ext cx="7315200" cy="3721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2F8F5B-C216-4BE9-806B-07A3527AA494}"/>
                  </a:ext>
                </a:extLst>
              </p:cNvPr>
              <p:cNvSpPr txBox="1"/>
              <p:nvPr/>
            </p:nvSpPr>
            <p:spPr>
              <a:xfrm>
                <a:off x="8046947" y="3688268"/>
                <a:ext cx="3722431" cy="459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2F8F5B-C216-4BE9-806B-07A3527AA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947" y="3688268"/>
                <a:ext cx="3722431" cy="459678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D7E317-AD50-4AD0-BB47-7CA4F8D57AD8}"/>
                  </a:ext>
                </a:extLst>
              </p:cNvPr>
              <p:cNvSpPr txBox="1"/>
              <p:nvPr/>
            </p:nvSpPr>
            <p:spPr>
              <a:xfrm>
                <a:off x="7974807" y="4422632"/>
                <a:ext cx="2954294" cy="45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𝑤𝑅𝑒𝑔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D7E317-AD50-4AD0-BB47-7CA4F8D57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07" y="4422632"/>
                <a:ext cx="2954294" cy="450188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331842-CE77-4DA8-8441-4B79BACC4E00}"/>
                  </a:ext>
                </a:extLst>
              </p:cNvPr>
              <p:cNvSpPr txBox="1"/>
              <p:nvPr/>
            </p:nvSpPr>
            <p:spPr>
              <a:xfrm>
                <a:off x="8153400" y="5182006"/>
                <a:ext cx="4050083" cy="73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𝑐𝑙𝑢𝑅𝑒𝑔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+[</m:t>
                      </m:r>
                      <m:r>
                        <m:rPr>
                          <m:sty m:val="p"/>
                        </m:rP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331842-CE77-4DA8-8441-4B79BACC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5182006"/>
                <a:ext cx="4050083" cy="735907"/>
              </a:xfrm>
              <a:prstGeom prst="rect">
                <a:avLst/>
              </a:prstGeom>
              <a:blipFill>
                <a:blip r:embed="rId5"/>
                <a:stretch>
                  <a:fillRect b="-8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608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DF720-3068-42A6-93A1-8BD6CA1E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5388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Model Adaptation: Unsupervised Domain Adaptation without Source Data</a:t>
            </a:r>
            <a:r>
              <a:rPr lang="en-US" altLang="zh-CN" sz="3200" dirty="0"/>
              <a:t>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C9B45-1493-4415-AC87-A87AB6AE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Collaborative behavior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5FC501-66B3-4D29-B873-F61C27F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F3A7F-67D3-4A40-9C84-BBBC9B32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46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C95D15-09A7-484F-BC21-4B70B569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67" y="2689412"/>
            <a:ext cx="3172433" cy="31652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38A97A-3721-4256-9C78-473553F7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33" y="2689413"/>
            <a:ext cx="3158110" cy="31652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5867941-F33D-46AD-8CFA-CEFC3A1C97ED}"/>
              </a:ext>
            </a:extLst>
          </p:cNvPr>
          <p:cNvSpPr txBox="1"/>
          <p:nvPr/>
        </p:nvSpPr>
        <p:spPr>
          <a:xfrm>
            <a:off x="866167" y="5854700"/>
            <a:ext cx="315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Before Adaptation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C81D2C-C770-4BFA-ACA8-8309C5935E3E}"/>
              </a:ext>
            </a:extLst>
          </p:cNvPr>
          <p:cNvSpPr txBox="1"/>
          <p:nvPr/>
        </p:nvSpPr>
        <p:spPr>
          <a:xfrm>
            <a:off x="4290733" y="5854700"/>
            <a:ext cx="315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After Adaptation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D3AFF1-0D89-4051-99E9-0869A6E4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99" y="2626007"/>
            <a:ext cx="4056968" cy="3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3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DF720-3068-42A6-93A1-8BD6CA1E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5388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Model Adaptation: Unsupervised Domain Adaptation without Source Data</a:t>
            </a:r>
            <a:r>
              <a:rPr lang="en-US" altLang="zh-CN" sz="3200" dirty="0"/>
              <a:t>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C9B45-1493-4415-AC87-A87AB6AE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Adaptation results from synthetic domain to real domain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5FC501-66B3-4D29-B873-F61C27F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F3A7F-67D3-4A40-9C84-BBBC9B32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24DA79B-96A6-44EE-B3BC-3D80674E8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671332"/>
              </p:ext>
            </p:extLst>
          </p:nvPr>
        </p:nvGraphicFramePr>
        <p:xfrm>
          <a:off x="1867648" y="2614519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blipFill>
                      <a:blip r:embed="rId2"/>
                      <a:stretch>
                        <a:fillRect l="-100450" t="-8197" r="-101126" b="-822951"/>
                      </a:stretch>
                    </a:blip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blipFill>
                      <a:blip r:embed="rId2"/>
                      <a:stretch>
                        <a:fillRect l="-200000" t="-8197" r="-899" b="-822951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DSN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91.2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93.1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AssocDA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91.8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97.6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VADA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94.8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98.8</a:t>
                      </a:r>
                      <a:endParaRPr lang="zh-CN" altLang="en-US" sz="18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DIRT-T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96.1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99.5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Source-Only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78.3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3C-GAN (Ours)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95.9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440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DF720-3068-42A6-93A1-8BD6CA1E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5388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Model Adaptation: Unsupervised Domain Adaptation without Source Data</a:t>
            </a:r>
            <a:r>
              <a:rPr lang="en-US" altLang="zh-CN" sz="3200" dirty="0"/>
              <a:t>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C9B45-1493-4415-AC87-A87AB6AE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Visualization of the generator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5FC501-66B3-4D29-B873-F61C27F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F3A7F-67D3-4A40-9C84-BBBC9B32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0704B8-4323-4DF6-BF54-49D46C6A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2662238"/>
            <a:ext cx="84677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37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DF720-3068-42A6-93A1-8BD6CA1E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5388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Model Adaptation: Unsupervised Domain Adaptation without Source Data</a:t>
            </a:r>
            <a:r>
              <a:rPr lang="en-US" altLang="zh-CN" sz="3200" dirty="0"/>
              <a:t>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C9B45-1493-4415-AC87-A87AB6AE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Adaptation results in Office31 dataset (based on ResNet50)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5FC501-66B3-4D29-B873-F61C27F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F3A7F-67D3-4A40-9C84-BBBC9B32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C02006-02C7-4CE0-A9EC-7458A714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81" y="2391568"/>
            <a:ext cx="9524160" cy="36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4965" cy="4351655"/>
          </a:xfrm>
        </p:spPr>
        <p:txBody>
          <a:bodyPr/>
          <a:lstStyle/>
          <a:p>
            <a:r>
              <a:rPr lang="en-US" dirty="0"/>
              <a:t>However, in real scenarios, the training and test datasets are from related but different distributions. The performance of source model may be degraded (called </a:t>
            </a:r>
            <a:r>
              <a:rPr lang="en-US" b="1" dirty="0"/>
              <a:t>domain shift</a:t>
            </a:r>
            <a:r>
              <a:rPr lang="en-US" dirty="0"/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2275205" y="2914015"/>
            <a:ext cx="7536815" cy="3172460"/>
            <a:chOff x="966" y="1819"/>
            <a:chExt cx="15514" cy="6512"/>
          </a:xfrm>
        </p:grpSpPr>
        <p:grpSp>
          <p:nvGrpSpPr>
            <p:cNvPr id="45" name="Group 44"/>
            <p:cNvGrpSpPr/>
            <p:nvPr/>
          </p:nvGrpSpPr>
          <p:grpSpPr>
            <a:xfrm>
              <a:off x="966" y="1819"/>
              <a:ext cx="15514" cy="6512"/>
              <a:chOff x="966" y="1819"/>
              <a:chExt cx="15514" cy="6512"/>
            </a:xfrm>
            <a:noFill/>
          </p:grpSpPr>
          <p:sp>
            <p:nvSpPr>
              <p:cNvPr id="46" name="Oval 45"/>
              <p:cNvSpPr/>
              <p:nvPr/>
            </p:nvSpPr>
            <p:spPr>
              <a:xfrm>
                <a:off x="1606" y="2476"/>
                <a:ext cx="5278" cy="5278"/>
              </a:xfrm>
              <a:prstGeom prst="ellipse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917" y="5807"/>
                <a:ext cx="249" cy="249"/>
              </a:xfrm>
              <a:prstGeom prst="ellips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920" y="5807"/>
                <a:ext cx="249" cy="249"/>
              </a:xfrm>
              <a:prstGeom prst="ellips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943" y="6629"/>
                <a:ext cx="249" cy="249"/>
              </a:xfrm>
              <a:prstGeom prst="ellips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667" y="6985"/>
                <a:ext cx="249" cy="249"/>
              </a:xfrm>
              <a:prstGeom prst="ellips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12" y="6056"/>
                <a:ext cx="249" cy="249"/>
              </a:xfrm>
              <a:prstGeom prst="ellips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169" y="6629"/>
                <a:ext cx="249" cy="249"/>
              </a:xfrm>
              <a:prstGeom prst="ellips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Isosceles Triangle 53"/>
              <p:cNvSpPr/>
              <p:nvPr/>
            </p:nvSpPr>
            <p:spPr>
              <a:xfrm>
                <a:off x="4112" y="3076"/>
                <a:ext cx="267" cy="267"/>
              </a:xfrm>
              <a:prstGeom prst="triangl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Isosceles Triangle 54"/>
              <p:cNvSpPr/>
              <p:nvPr/>
            </p:nvSpPr>
            <p:spPr>
              <a:xfrm>
                <a:off x="2676" y="3815"/>
                <a:ext cx="267" cy="267"/>
              </a:xfrm>
              <a:prstGeom prst="triangl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55"/>
              <p:cNvSpPr/>
              <p:nvPr/>
            </p:nvSpPr>
            <p:spPr>
              <a:xfrm>
                <a:off x="5650" y="3343"/>
                <a:ext cx="267" cy="267"/>
              </a:xfrm>
              <a:prstGeom prst="triangl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Isosceles Triangle 56"/>
              <p:cNvSpPr/>
              <p:nvPr/>
            </p:nvSpPr>
            <p:spPr>
              <a:xfrm>
                <a:off x="4645" y="3708"/>
                <a:ext cx="267" cy="267"/>
              </a:xfrm>
              <a:prstGeom prst="triangl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Isosceles Triangle 57"/>
              <p:cNvSpPr/>
              <p:nvPr/>
            </p:nvSpPr>
            <p:spPr>
              <a:xfrm>
                <a:off x="3524" y="4242"/>
                <a:ext cx="267" cy="267"/>
              </a:xfrm>
              <a:prstGeom prst="triangl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Isosceles Triangle 58"/>
              <p:cNvSpPr/>
              <p:nvPr/>
            </p:nvSpPr>
            <p:spPr>
              <a:xfrm>
                <a:off x="2178" y="5008"/>
                <a:ext cx="267" cy="267"/>
              </a:xfrm>
              <a:prstGeom prst="triangl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166" y="4990"/>
                <a:ext cx="249" cy="249"/>
              </a:xfrm>
              <a:prstGeom prst="ellipse">
                <a:avLst/>
              </a:prstGeom>
              <a:grp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0525" y="2476"/>
                <a:ext cx="5278" cy="52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4641" y="6332"/>
                <a:ext cx="249" cy="249"/>
              </a:xfrm>
              <a:prstGeom prst="ellipse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783" y="4527"/>
                <a:ext cx="249" cy="249"/>
              </a:xfrm>
              <a:prstGeom prst="ellipse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323" y="3566"/>
                <a:ext cx="249" cy="249"/>
              </a:xfrm>
              <a:prstGeom prst="ellipse">
                <a:avLst/>
              </a:prstGeom>
              <a:grp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4088" y="3076"/>
                <a:ext cx="249" cy="249"/>
              </a:xfrm>
              <a:prstGeom prst="ellipse">
                <a:avLst/>
              </a:prstGeom>
              <a:grp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285" y="5230"/>
                <a:ext cx="249" cy="249"/>
              </a:xfrm>
              <a:prstGeom prst="ellipse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4088" y="4242"/>
                <a:ext cx="249" cy="249"/>
              </a:xfrm>
              <a:prstGeom prst="ellipse">
                <a:avLst/>
              </a:prstGeom>
              <a:grp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Isosceles Triangle 67"/>
              <p:cNvSpPr/>
              <p:nvPr/>
            </p:nvSpPr>
            <p:spPr>
              <a:xfrm>
                <a:off x="11898" y="5008"/>
                <a:ext cx="267" cy="267"/>
              </a:xfrm>
              <a:prstGeom prst="triangle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Isosceles Triangle 68"/>
              <p:cNvSpPr/>
              <p:nvPr/>
            </p:nvSpPr>
            <p:spPr>
              <a:xfrm>
                <a:off x="11364" y="3815"/>
                <a:ext cx="267" cy="267"/>
              </a:xfrm>
              <a:prstGeom prst="triangle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Isosceles Triangle 69"/>
              <p:cNvSpPr/>
              <p:nvPr/>
            </p:nvSpPr>
            <p:spPr>
              <a:xfrm>
                <a:off x="11097" y="5008"/>
                <a:ext cx="267" cy="267"/>
              </a:xfrm>
              <a:prstGeom prst="triangle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5172" y="5239"/>
                <a:ext cx="249" cy="249"/>
              </a:xfrm>
              <a:prstGeom prst="ellipse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1018" y="3582"/>
                <a:ext cx="6631" cy="2999"/>
              </a:xfrm>
              <a:custGeom>
                <a:avLst/>
                <a:gdLst>
                  <a:gd name="connisteX0" fmla="*/ 0 w 4210685"/>
                  <a:gd name="connsiteY0" fmla="*/ 1904321 h 1904321"/>
                  <a:gd name="connisteX1" fmla="*/ 1433195 w 4210685"/>
                  <a:gd name="connsiteY1" fmla="*/ 1452836 h 1904321"/>
                  <a:gd name="connisteX2" fmla="*/ 3465195 w 4210685"/>
                  <a:gd name="connsiteY2" fmla="*/ 199981 h 1904321"/>
                  <a:gd name="connisteX3" fmla="*/ 4210685 w 4210685"/>
                  <a:gd name="connsiteY3" fmla="*/ 7576 h 1904321"/>
                  <a:gd name="connisteX4" fmla="*/ 4267200 w 4210685"/>
                  <a:gd name="connsiteY4" fmla="*/ 109176 h 190432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4210685" h="1904321">
                    <a:moveTo>
                      <a:pt x="0" y="1904321"/>
                    </a:moveTo>
                    <a:cubicBezTo>
                      <a:pt x="245745" y="1838916"/>
                      <a:pt x="740410" y="1793831"/>
                      <a:pt x="1433195" y="1452836"/>
                    </a:cubicBezTo>
                    <a:cubicBezTo>
                      <a:pt x="2125980" y="1111841"/>
                      <a:pt x="2909570" y="488906"/>
                      <a:pt x="3465195" y="199981"/>
                    </a:cubicBezTo>
                    <a:cubicBezTo>
                      <a:pt x="4020820" y="-88944"/>
                      <a:pt x="4050030" y="25991"/>
                      <a:pt x="4210685" y="7576"/>
                    </a:cubicBezTo>
                  </a:path>
                </a:pathLst>
              </a:cu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9849" y="3350"/>
                <a:ext cx="6631" cy="2999"/>
              </a:xfrm>
              <a:custGeom>
                <a:avLst/>
                <a:gdLst>
                  <a:gd name="connisteX0" fmla="*/ 0 w 4210685"/>
                  <a:gd name="connsiteY0" fmla="*/ 1904321 h 1904321"/>
                  <a:gd name="connisteX1" fmla="*/ 1433195 w 4210685"/>
                  <a:gd name="connsiteY1" fmla="*/ 1452836 h 1904321"/>
                  <a:gd name="connisteX2" fmla="*/ 3465195 w 4210685"/>
                  <a:gd name="connsiteY2" fmla="*/ 199981 h 1904321"/>
                  <a:gd name="connisteX3" fmla="*/ 4210685 w 4210685"/>
                  <a:gd name="connsiteY3" fmla="*/ 7576 h 1904321"/>
                  <a:gd name="connisteX4" fmla="*/ 4267200 w 4210685"/>
                  <a:gd name="connsiteY4" fmla="*/ 109176 h 190432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</a:cxnLst>
                <a:rect l="l" t="t" r="r" b="b"/>
                <a:pathLst>
                  <a:path w="4210685" h="1904321">
                    <a:moveTo>
                      <a:pt x="0" y="1904321"/>
                    </a:moveTo>
                    <a:cubicBezTo>
                      <a:pt x="245745" y="1838916"/>
                      <a:pt x="740410" y="1793831"/>
                      <a:pt x="1433195" y="1452836"/>
                    </a:cubicBezTo>
                    <a:cubicBezTo>
                      <a:pt x="2125980" y="1111841"/>
                      <a:pt x="2909570" y="488906"/>
                      <a:pt x="3465195" y="199981"/>
                    </a:cubicBezTo>
                    <a:cubicBezTo>
                      <a:pt x="4020820" y="-88944"/>
                      <a:pt x="4050030" y="25991"/>
                      <a:pt x="4210685" y="7576"/>
                    </a:cubicBezTo>
                  </a:path>
                </a:pathLst>
              </a:cu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 rot="19860000">
                <a:off x="966" y="2784"/>
                <a:ext cx="5666" cy="241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 rot="19860000">
                <a:off x="2083" y="5208"/>
                <a:ext cx="5666" cy="2126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 rot="14940000">
                <a:off x="9115" y="4293"/>
                <a:ext cx="5666" cy="241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 rot="14400000">
                <a:off x="11449" y="3535"/>
                <a:ext cx="5666" cy="223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ight Arrow 77"/>
              <p:cNvSpPr/>
              <p:nvPr/>
            </p:nvSpPr>
            <p:spPr>
              <a:xfrm>
                <a:off x="8157" y="4776"/>
                <a:ext cx="1404" cy="907"/>
              </a:xfrm>
              <a:prstGeom prst="rightArrow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Isosceles Triangle 78"/>
            <p:cNvSpPr/>
            <p:nvPr/>
          </p:nvSpPr>
          <p:spPr>
            <a:xfrm>
              <a:off x="11537" y="6417"/>
              <a:ext cx="267" cy="267"/>
            </a:xfrm>
            <a:prstGeom prst="triangle">
              <a:avLst/>
            </a:prstGeom>
            <a:noFill/>
            <a:ln w="28575" cmpd="sng">
              <a:solidFill>
                <a:srgbClr val="FF0000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Isosceles Triangle 79"/>
            <p:cNvSpPr/>
            <p:nvPr/>
          </p:nvSpPr>
          <p:spPr>
            <a:xfrm>
              <a:off x="12425" y="6193"/>
              <a:ext cx="267" cy="267"/>
            </a:xfrm>
            <a:prstGeom prst="triangle">
              <a:avLst/>
            </a:prstGeom>
            <a:noFill/>
            <a:ln w="28575" cmpd="sng">
              <a:solidFill>
                <a:srgbClr val="FF0000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Isosceles Triangle 80"/>
            <p:cNvSpPr/>
            <p:nvPr/>
          </p:nvSpPr>
          <p:spPr>
            <a:xfrm>
              <a:off x="12369" y="7145"/>
              <a:ext cx="267" cy="267"/>
            </a:xfrm>
            <a:prstGeom prst="triangle">
              <a:avLst/>
            </a:prstGeom>
            <a:noFill/>
            <a:ln w="28575" cmpd="sng">
              <a:solidFill>
                <a:srgbClr val="FF0000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DF720-3068-42A6-93A1-8BD6CA1E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5388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ym typeface="+mn-ea"/>
              </a:rPr>
              <a:t>Model Adaptation: Unsupervised Domain Adaptation without Source Data</a:t>
            </a:r>
            <a:r>
              <a:rPr lang="en-US" altLang="zh-CN" sz="3200" dirty="0"/>
              <a:t>  </a:t>
            </a:r>
            <a:r>
              <a:rPr lang="en-US" altLang="zh-CN" sz="3200" dirty="0">
                <a:solidFill>
                  <a:schemeClr val="accent4"/>
                </a:solidFill>
              </a:rPr>
              <a:t>---  Experiments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C9B45-1493-4415-AC87-A87AB6AE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Adaptation process with a toy example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5FC501-66B3-4D29-B873-F61C27F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F3A7F-67D3-4A40-9C84-BBBC9B32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0E32BE-4E4C-4870-B736-F5EFEF2D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71" y="2315852"/>
            <a:ext cx="6740059" cy="41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7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7599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1630"/>
            <a:ext cx="10514965" cy="4610735"/>
          </a:xfrm>
        </p:spPr>
        <p:txBody>
          <a:bodyPr>
            <a:normAutofit fontScale="97500"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 to Domain Adaptation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 Idea for Recent Adaptation Works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Proposed Works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Simplified Unsupervised Image Translation for Semantic Segmentation Adaptation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Generating Target Image-Label Pairs for Unsupervised Domain Adaptation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Adaptation: Unsupervised Domain Adaptation without Source Data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en-US" sz="2800" dirty="0"/>
              <a:t>Conclusions and Future Works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2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DF720-3068-42A6-93A1-8BD6CA1E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5388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Conclusions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C9B45-1493-4415-AC87-A87AB6AE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035"/>
            <a:ext cx="10515600" cy="446031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We propose a simplified one-way translation method for flexible adaptation on  semantic segmentation.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We introduce a Label2ImageDA approaches to avoid cross-domain discrepancy reduction for challenging adaptation tasks.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We develop a collaborative learning scheme with GAN, which enables unsupervised domain adaptation without source data.</a:t>
            </a:r>
          </a:p>
          <a:p>
            <a:pPr lvl="1"/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5FC501-66B3-4D29-B873-F61C27F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4F3A7F-67D3-4A40-9C84-BBBC9B32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9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Domain Adaptation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655"/>
          </a:xfrm>
        </p:spPr>
        <p:txBody>
          <a:bodyPr>
            <a:normAutofit/>
          </a:bodyPr>
          <a:lstStyle/>
          <a:p>
            <a:r>
              <a:rPr lang="en-US" sz="2400" dirty="0"/>
              <a:t>In the image classification task (Source: MNIST and Target: MNIST-M):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 descr="DA_examples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62760" y="2688590"/>
            <a:ext cx="815149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Domain Adaptation </a:t>
            </a:r>
            <a:r>
              <a:rPr lang="en-US" dirty="0">
                <a:sym typeface="+mn-ea"/>
              </a:rPr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953625" cy="4351655"/>
          </a:xfrm>
        </p:spPr>
        <p:txBody>
          <a:bodyPr>
            <a:normAutofit/>
          </a:bodyPr>
          <a:lstStyle/>
          <a:p>
            <a:r>
              <a:rPr lang="en-US" sz="2400" dirty="0"/>
              <a:t>In the semantic segmentation task (Source: GTA5 and Target: Cityscapes):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" y="2305050"/>
            <a:ext cx="4875530" cy="3971925"/>
          </a:xfrm>
          <a:prstGeom prst="rect">
            <a:avLst/>
          </a:prstGeom>
        </p:spPr>
      </p:pic>
      <p:pic>
        <p:nvPicPr>
          <p:cNvPr id="9" name="图片 6" descr="图片包含 文字, 地图&#10;&#10;已生成极高可信度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20" y="2559685"/>
            <a:ext cx="5369560" cy="3717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Problem Settings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105390" cy="435165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Source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Target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Two Domains follow different data distributions, and the goal is to infer target labels as accurately as possible.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/>
                  <a:t>If we have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enough </a:t>
                </a:r>
                <a:r>
                  <a:rPr lang="en-US" sz="2400" dirty="0"/>
                  <a:t>target labeled data: no need adaptation;</a:t>
                </a:r>
              </a:p>
              <a:p>
                <a:r>
                  <a:rPr lang="en-US" sz="2400" dirty="0"/>
                  <a:t>If we have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 few</a:t>
                </a:r>
                <a:r>
                  <a:rPr lang="en-US" sz="2400" dirty="0"/>
                  <a:t> target labeled data: we can fine-tune the model trained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with these target labeled data.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we have no labeled data, i.e., we only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. This is referred to as </a:t>
                </a:r>
                <a:r>
                  <a:rPr lang="en-US" sz="2400" b="1" dirty="0"/>
                  <a:t>Unsupervised Domain Adaptation </a:t>
                </a:r>
                <a:r>
                  <a:rPr lang="en-US" sz="2400" dirty="0"/>
                  <a:t>(UDA), which is our main topic.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105390" cy="4351655"/>
              </a:xfrm>
              <a:blipFill>
                <a:blip r:embed="rId2"/>
                <a:stretch>
                  <a:fillRect l="-1267" t="-3361" r="-845" b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6235" cy="43516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Domain adaptation allows to adapt the model from a label-rich (domain) to a label-scarce (target) domain.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Avoid learning from scratch.</a:t>
            </a:r>
          </a:p>
          <a:p>
            <a:endParaRPr lang="en-US" dirty="0"/>
          </a:p>
          <a:p>
            <a:r>
              <a:rPr lang="en-US" dirty="0"/>
              <a:t>Transfer knowledge learnt from source data.</a:t>
            </a:r>
          </a:p>
          <a:p>
            <a:endParaRPr lang="en-US" dirty="0"/>
          </a:p>
          <a:p>
            <a:r>
              <a:rPr lang="en-US" dirty="0"/>
              <a:t>Reduce the cost of annotation.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oral examination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4924</TotalTime>
  <Words>2225</Words>
  <Application>Microsoft Office PowerPoint</Application>
  <PresentationFormat>宽屏</PresentationFormat>
  <Paragraphs>392</Paragraphs>
  <Slides>52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Math</vt:lpstr>
      <vt:lpstr>Times New Roman</vt:lpstr>
      <vt:lpstr>Office Theme</vt:lpstr>
      <vt:lpstr>Deep Unsupervised Domain Adaptation and its Application to Generative Models</vt:lpstr>
      <vt:lpstr>Outline</vt:lpstr>
      <vt:lpstr>Outline</vt:lpstr>
      <vt:lpstr>Domain Adaptation Background</vt:lpstr>
      <vt:lpstr>Domain Adaptation Background</vt:lpstr>
      <vt:lpstr>Real Domain Adaptation Scenarios</vt:lpstr>
      <vt:lpstr>Real Domain Adaptation Scenarios</vt:lpstr>
      <vt:lpstr>Domain Adaptation Problem Settings</vt:lpstr>
      <vt:lpstr>Domain Adaptation Benefits</vt:lpstr>
      <vt:lpstr>Outline</vt:lpstr>
      <vt:lpstr>Main Idea for Domain Adaptation</vt:lpstr>
      <vt:lpstr>Main Idea for Domain Adaptation</vt:lpstr>
      <vt:lpstr>Main Idea for Domain Adaptation</vt:lpstr>
      <vt:lpstr>Main Idea for Domain Adaptation</vt:lpstr>
      <vt:lpstr>Main Idea for Domain Adaptation</vt:lpstr>
      <vt:lpstr>Outline</vt:lpstr>
      <vt:lpstr>Simplified Unsupervised Image Translation for Semantic Segmentation Adaptation</vt:lpstr>
      <vt:lpstr>Simplified Unsupervised Image Translation for Semantic Segmentation Adaptation  ---  Motivation</vt:lpstr>
      <vt:lpstr>Simplified Unsupervised Image Translation for Semantic Segmentation Adaptation  ---  Motivation</vt:lpstr>
      <vt:lpstr>Simplified Unsupervised Image Translation for Semantic Segmentation Adaptation  --- Motivation</vt:lpstr>
      <vt:lpstr>Simplified Unsupervised Image Translation for Semantic Segmentation Adaptation  ---  Method</vt:lpstr>
      <vt:lpstr>Simplified Unsupervised Image Translation for Semantic Segmentation Adaptation  ---  Method</vt:lpstr>
      <vt:lpstr>Simplified Unsupervised Image Translation for Semantic Segmentation Adaptation  ---  Method</vt:lpstr>
      <vt:lpstr>Simplified Unsupervised Image Translation for Semantic Segmentation Adaptation  ---  Experiments</vt:lpstr>
      <vt:lpstr>Simplified Unsupervised Image Translation for Semantic Segmentation Adaptation  ---  Experiments</vt:lpstr>
      <vt:lpstr>Simplified Unsupervised Image Translation for Semantic Segmentation Adaptation  ---  Experiments</vt:lpstr>
      <vt:lpstr>Simplified Unsupervised Image Translation for Semantic Segmentation Adaptation  ---  Experiments</vt:lpstr>
      <vt:lpstr>Simplified Unsupervised Image Translation for Semantic Segmentation Adaptation  ---  Experiments</vt:lpstr>
      <vt:lpstr>Simplified Unsupervised Image Translation for Semantic Segmentation Adaptation  ---  Experiments</vt:lpstr>
      <vt:lpstr>Generating Target Image-Label Pairs for Unsupervised Domain Adaptation</vt:lpstr>
      <vt:lpstr>Generating Target Image-Label Pairs for Unsupervised Domain Adaptation  ---  Motivation</vt:lpstr>
      <vt:lpstr>Generating Target Image-Label Pairs for Unsupervised Domain Adaptation  ---  Motivation</vt:lpstr>
      <vt:lpstr>Generating Target Image-Label Pairs for Unsupervised Domain Adaptation  ---  Method</vt:lpstr>
      <vt:lpstr>Generating Target Image-Label Pairs for Unsupervised Domain Adaptation  ---  Method</vt:lpstr>
      <vt:lpstr>Generating Target Image-Label Pairs for Unsupervised Domain Adaptation  ---  Method</vt:lpstr>
      <vt:lpstr>Generating Target Image-Label Pairs for Unsupervised Domain Adaptation  ---  Experiments</vt:lpstr>
      <vt:lpstr>Generating Target Image-Label Pairs for Unsupervised Domain Adaptation  ---  Experiments</vt:lpstr>
      <vt:lpstr>Generating Target Image-Label Pairs for Unsupervised Domain Adaptation  ---  Experiments</vt:lpstr>
      <vt:lpstr>Generating Target Image-Label Pairs for Unsupervised Domain Adaptation  ---  Experiments</vt:lpstr>
      <vt:lpstr>Generating Target Image-Label Pairs for Unsupervised Domain Adaptation  ---  Experiments</vt:lpstr>
      <vt:lpstr>Model Adaptation: Unsupervised Domain Adaptation without Source Data</vt:lpstr>
      <vt:lpstr>Model Adaptation: Unsupervised Domain Adaptation without Source Data  ---  Motivation</vt:lpstr>
      <vt:lpstr>Model Adaptation: Unsupervised Domain Adaptation without Source Data  ---  Motivation</vt:lpstr>
      <vt:lpstr>Model Adaptation: Unsupervised Domain Adaptation without Source Data  ---  Method</vt:lpstr>
      <vt:lpstr>Model Adaptation: Unsupervised Domain Adaptation without Source Data  ---  Method</vt:lpstr>
      <vt:lpstr>Model Adaptation: Unsupervised Domain Adaptation without Source Data  ---  Experiments</vt:lpstr>
      <vt:lpstr>Model Adaptation: Unsupervised Domain Adaptation without Source Data  ---  Experiments</vt:lpstr>
      <vt:lpstr>Model Adaptation: Unsupervised Domain Adaptation without Source Data  ---  Experiments</vt:lpstr>
      <vt:lpstr>Model Adaptation: Unsupervised Domain Adaptation without Source Data  ---  Experiments</vt:lpstr>
      <vt:lpstr>Model Adaptation: Unsupervised Domain Adaptation without Source Data  ---  Experiments</vt:lpstr>
      <vt:lpstr>Outline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Unsupervised Domain Adaptation and its Application to Generative Models</dc:title>
  <dc:creator/>
  <cp:lastModifiedBy>LI Rui</cp:lastModifiedBy>
  <cp:revision>104</cp:revision>
  <dcterms:created xsi:type="dcterms:W3CDTF">2020-07-12T04:21:00Z</dcterms:created>
  <dcterms:modified xsi:type="dcterms:W3CDTF">2020-11-10T12:14:38Z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